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0"/>
  </p:notesMasterIdLst>
  <p:handoutMasterIdLst>
    <p:handoutMasterId r:id="rId21"/>
  </p:handout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07" d="100"/>
          <a:sy n="107" d="100"/>
        </p:scale>
        <p:origin x="-84" y="-168"/>
      </p:cViewPr>
      <p:guideLst>
        <p:guide orient="horz" pos="2160"/>
        <p:guide pos="2880"/>
      </p:guideLst>
    </p:cSldViewPr>
  </p:slideViewPr>
  <p:notesTextViewPr>
    <p:cViewPr>
      <p:scale>
        <a:sx n="1" d="1"/>
        <a:sy n="1" d="1"/>
      </p:scale>
      <p:origin x="0" y="0"/>
    </p:cViewPr>
  </p:notesTextViewPr>
  <p:sorterViewPr>
    <p:cViewPr>
      <p:scale>
        <a:sx n="100" d="100"/>
        <a:sy n="100" d="100"/>
      </p:scale>
      <p:origin x="0" y="67"/>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E54EBF19-CA74-4113-A969-A7D779BCBC3C}" type="datetimeFigureOut">
              <a:rPr lang="en-US" smtClean="0"/>
              <a:t>6/9/2015</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871B2C45-CD20-40C0-9134-39CBAA21787A}" type="slidenum">
              <a:rPr lang="en-US" smtClean="0"/>
              <a:t>‹#›</a:t>
            </a:fld>
            <a:endParaRPr lang="en-US"/>
          </a:p>
        </p:txBody>
      </p:sp>
    </p:spTree>
    <p:extLst>
      <p:ext uri="{BB962C8B-B14F-4D97-AF65-F5344CB8AC3E}">
        <p14:creationId xmlns:p14="http://schemas.microsoft.com/office/powerpoint/2010/main" val="5792461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3EC5FBB5-A7AB-40B2-98A5-2D5DE1139AE7}" type="datetimeFigureOut">
              <a:rPr lang="en-US" smtClean="0"/>
              <a:t>6/9/2015</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F193AE6B-9D03-4D87-AE33-50D12ED45FA3}" type="slidenum">
              <a:rPr lang="en-US" smtClean="0"/>
              <a:t>‹#›</a:t>
            </a:fld>
            <a:endParaRPr lang="en-US"/>
          </a:p>
        </p:txBody>
      </p:sp>
    </p:spTree>
    <p:extLst>
      <p:ext uri="{BB962C8B-B14F-4D97-AF65-F5344CB8AC3E}">
        <p14:creationId xmlns:p14="http://schemas.microsoft.com/office/powerpoint/2010/main" val="1816855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93AE6B-9D03-4D87-AE33-50D12ED45FA3}" type="slidenum">
              <a:rPr lang="en-US" smtClean="0"/>
              <a:t>4</a:t>
            </a:fld>
            <a:endParaRPr lang="en-US"/>
          </a:p>
        </p:txBody>
      </p:sp>
    </p:spTree>
    <p:extLst>
      <p:ext uri="{BB962C8B-B14F-4D97-AF65-F5344CB8AC3E}">
        <p14:creationId xmlns:p14="http://schemas.microsoft.com/office/powerpoint/2010/main" val="741765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93AE6B-9D03-4D87-AE33-50D12ED45FA3}" type="slidenum">
              <a:rPr lang="en-US" smtClean="0"/>
              <a:t>8</a:t>
            </a:fld>
            <a:endParaRPr lang="en-US"/>
          </a:p>
        </p:txBody>
      </p:sp>
    </p:spTree>
    <p:extLst>
      <p:ext uri="{BB962C8B-B14F-4D97-AF65-F5344CB8AC3E}">
        <p14:creationId xmlns:p14="http://schemas.microsoft.com/office/powerpoint/2010/main" val="7299638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0A0DFC0-AB98-4E57-B8B1-C5CDAB8580CB}" type="datetimeFigureOut">
              <a:rPr lang="en-US" smtClean="0"/>
              <a:t>6/9/2015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89313FE-7486-45CC-9336-548384EF1B1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0A0DFC0-AB98-4E57-B8B1-C5CDAB8580CB}" type="datetimeFigureOut">
              <a:rPr lang="en-US" smtClean="0"/>
              <a:t>6/9/2015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89313FE-7486-45CC-9336-548384EF1B1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0A0DFC0-AB98-4E57-B8B1-C5CDAB8580CB}" type="datetimeFigureOut">
              <a:rPr lang="en-US" smtClean="0"/>
              <a:t>6/9/2015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89313FE-7486-45CC-9336-548384EF1B1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0A0DFC0-AB98-4E57-B8B1-C5CDAB8580CB}" type="datetimeFigureOut">
              <a:rPr lang="en-US" smtClean="0"/>
              <a:t>6/9/2015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89313FE-7486-45CC-9336-548384EF1B1D}"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0A0DFC0-AB98-4E57-B8B1-C5CDAB8580CB}" type="datetimeFigureOut">
              <a:rPr lang="en-US" smtClean="0"/>
              <a:t>6/9/2015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89313FE-7486-45CC-9336-548384EF1B1D}"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0A0DFC0-AB98-4E57-B8B1-C5CDAB8580CB}" type="datetimeFigureOut">
              <a:rPr lang="en-US" smtClean="0"/>
              <a:t>6/9/2015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89313FE-7486-45CC-9336-548384EF1B1D}"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0A0DFC0-AB98-4E57-B8B1-C5CDAB8580CB}" type="datetimeFigureOut">
              <a:rPr lang="en-US" smtClean="0"/>
              <a:t>6/9/2015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89313FE-7486-45CC-9336-548384EF1B1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0A0DFC0-AB98-4E57-B8B1-C5CDAB8580CB}" type="datetimeFigureOut">
              <a:rPr lang="en-US" smtClean="0"/>
              <a:t>6/9/2015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89313FE-7486-45CC-9336-548384EF1B1D}"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0A0DFC0-AB98-4E57-B8B1-C5CDAB8580CB}" type="datetimeFigureOut">
              <a:rPr lang="en-US" smtClean="0"/>
              <a:t>6/9/2015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89313FE-7486-45CC-9336-548384EF1B1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0A0DFC0-AB98-4E57-B8B1-C5CDAB8580CB}" type="datetimeFigureOut">
              <a:rPr lang="en-US" smtClean="0"/>
              <a:t>6/9/2015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89313FE-7486-45CC-9336-548384EF1B1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0A0DFC0-AB98-4E57-B8B1-C5CDAB8580CB}" type="datetimeFigureOut">
              <a:rPr lang="en-US" smtClean="0"/>
              <a:t>6/9/2015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89313FE-7486-45CC-9336-548384EF1B1D}"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0A0DFC0-AB98-4E57-B8B1-C5CDAB8580CB}" type="datetimeFigureOut">
              <a:rPr lang="en-US" smtClean="0"/>
              <a:t>6/9/2015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89313FE-7486-45CC-9336-548384EF1B1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2667962"/>
          </a:xfrm>
        </p:spPr>
        <p:txBody>
          <a:bodyPr>
            <a:normAutofit/>
          </a:bodyPr>
          <a:lstStyle/>
          <a:p>
            <a:pPr algn="ctr"/>
            <a:r>
              <a:rPr lang="en-US" u="sng" dirty="0" smtClean="0"/>
              <a:t>The Protest Process and Governor’s Consistency Review Process</a:t>
            </a:r>
            <a:endParaRPr lang="en-US" u="sng" dirty="0"/>
          </a:p>
        </p:txBody>
      </p:sp>
      <p:sp>
        <p:nvSpPr>
          <p:cNvPr id="3" name="Subtitle 2"/>
          <p:cNvSpPr>
            <a:spLocks noGrp="1"/>
          </p:cNvSpPr>
          <p:nvPr>
            <p:ph type="subTitle" idx="1"/>
          </p:nvPr>
        </p:nvSpPr>
        <p:spPr/>
        <p:txBody>
          <a:bodyPr/>
          <a:lstStyle/>
          <a:p>
            <a:r>
              <a:rPr lang="en-US" dirty="0" smtClean="0"/>
              <a:t>Sagebrush Ecosystem Council Presentation</a:t>
            </a:r>
          </a:p>
          <a:p>
            <a:r>
              <a:rPr lang="en-US" dirty="0" smtClean="0"/>
              <a:t>June 12, 2015</a:t>
            </a:r>
            <a:endParaRPr lang="en-US" dirty="0"/>
          </a:p>
        </p:txBody>
      </p:sp>
    </p:spTree>
    <p:extLst>
      <p:ext uri="{BB962C8B-B14F-4D97-AF65-F5344CB8AC3E}">
        <p14:creationId xmlns:p14="http://schemas.microsoft.com/office/powerpoint/2010/main" val="11374725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Ø"/>
            </a:pPr>
            <a:r>
              <a:rPr lang="en-US" dirty="0" smtClean="0"/>
              <a:t>If the written recommendation(s) of the Governor recommends changes in the Proposed Plan Amendment which were not raised during the public participation process, the State Director shall provide a public opportunity to comment on the changes.</a:t>
            </a:r>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t>If the State Director does not accept the Governor’s recommended changes,  the State Director will notify the Governor’s Office, and the Governor shall have 30 days to file a written appeal with the BLM Washington Office Director.</a:t>
            </a:r>
            <a:endParaRPr lang="en-US" dirty="0"/>
          </a:p>
        </p:txBody>
      </p:sp>
      <p:sp>
        <p:nvSpPr>
          <p:cNvPr id="2" name="Title 1"/>
          <p:cNvSpPr>
            <a:spLocks noGrp="1"/>
          </p:cNvSpPr>
          <p:nvPr>
            <p:ph type="title"/>
          </p:nvPr>
        </p:nvSpPr>
        <p:spPr/>
        <p:txBody>
          <a:bodyPr>
            <a:normAutofit/>
          </a:bodyPr>
          <a:lstStyle/>
          <a:p>
            <a:r>
              <a:rPr lang="en-US" u="sng" dirty="0" smtClean="0"/>
              <a:t>Governor’s Consistency Review</a:t>
            </a:r>
            <a:endParaRPr lang="en-US" u="sng" dirty="0"/>
          </a:p>
        </p:txBody>
      </p:sp>
    </p:spTree>
    <p:extLst>
      <p:ext uri="{BB962C8B-B14F-4D97-AF65-F5344CB8AC3E}">
        <p14:creationId xmlns:p14="http://schemas.microsoft.com/office/powerpoint/2010/main" val="20036669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71601"/>
            <a:ext cx="8229600" cy="4571999"/>
          </a:xfrm>
        </p:spPr>
        <p:txBody>
          <a:bodyPr>
            <a:normAutofit fontScale="92500" lnSpcReduction="20000"/>
          </a:bodyPr>
          <a:lstStyle/>
          <a:p>
            <a:pPr>
              <a:buFont typeface="Wingdings" panose="05000000000000000000" pitchFamily="2" charset="2"/>
              <a:buChar char="Ø"/>
            </a:pPr>
            <a:r>
              <a:rPr lang="en-US" sz="2800" dirty="0" smtClean="0"/>
              <a:t>The BLM Director shall accept the written recommendations of the Governor if he determines that they provide for a reasonable balance between the National interest and the State’s interest.</a:t>
            </a:r>
          </a:p>
          <a:p>
            <a:pPr>
              <a:buFont typeface="Wingdings" panose="05000000000000000000" pitchFamily="2" charset="2"/>
              <a:buChar char="Ø"/>
            </a:pPr>
            <a:endParaRPr lang="en-US" sz="2800" dirty="0" smtClean="0"/>
          </a:p>
          <a:p>
            <a:pPr>
              <a:buFont typeface="Wingdings" panose="05000000000000000000" pitchFamily="2" charset="2"/>
              <a:buChar char="Ø"/>
            </a:pPr>
            <a:r>
              <a:rPr lang="en-US" sz="2800" dirty="0" smtClean="0"/>
              <a:t>The BLM Director shall communicate to the Governor, in writing, and publish in the Federal Register his reasons for the determination to accept or reject the Governor’s recommendations.</a:t>
            </a:r>
          </a:p>
          <a:p>
            <a:pPr>
              <a:buFont typeface="Wingdings" panose="05000000000000000000" pitchFamily="2" charset="2"/>
              <a:buChar char="Ø"/>
            </a:pPr>
            <a:endParaRPr lang="en-US" sz="2800" dirty="0" smtClean="0"/>
          </a:p>
          <a:p>
            <a:pPr>
              <a:buFont typeface="Wingdings" panose="05000000000000000000" pitchFamily="2" charset="2"/>
              <a:buChar char="Ø"/>
            </a:pPr>
            <a:r>
              <a:rPr lang="en-US" sz="2800" dirty="0" smtClean="0"/>
              <a:t>The Record of Decision will then be signed.</a:t>
            </a:r>
          </a:p>
          <a:p>
            <a:pPr marL="0" indent="0">
              <a:buNone/>
            </a:pPr>
            <a:endParaRPr lang="en-US" dirty="0"/>
          </a:p>
        </p:txBody>
      </p:sp>
      <p:sp>
        <p:nvSpPr>
          <p:cNvPr id="2" name="Title 1"/>
          <p:cNvSpPr>
            <a:spLocks noGrp="1"/>
          </p:cNvSpPr>
          <p:nvPr>
            <p:ph type="title"/>
          </p:nvPr>
        </p:nvSpPr>
        <p:spPr/>
        <p:txBody>
          <a:bodyPr>
            <a:normAutofit/>
          </a:bodyPr>
          <a:lstStyle/>
          <a:p>
            <a:r>
              <a:rPr lang="en-US" u="sng" dirty="0" smtClean="0"/>
              <a:t>Governor’s Consistency Review</a:t>
            </a:r>
            <a:endParaRPr lang="en-US" u="sng" dirty="0"/>
          </a:p>
        </p:txBody>
      </p:sp>
    </p:spTree>
    <p:extLst>
      <p:ext uri="{BB962C8B-B14F-4D97-AF65-F5344CB8AC3E}">
        <p14:creationId xmlns:p14="http://schemas.microsoft.com/office/powerpoint/2010/main" val="3316637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b="1" dirty="0"/>
          </a:p>
          <a:p>
            <a:endParaRPr lang="en-US" dirty="0" smtClean="0"/>
          </a:p>
          <a:p>
            <a:pPr marL="0" indent="0" algn="ctr">
              <a:buNone/>
            </a:pPr>
            <a:r>
              <a:rPr lang="en-US" sz="4400" dirty="0" smtClean="0"/>
              <a:t>Questions??</a:t>
            </a:r>
            <a:endParaRPr lang="en-US" sz="4400" dirty="0"/>
          </a:p>
        </p:txBody>
      </p:sp>
      <p:sp>
        <p:nvSpPr>
          <p:cNvPr id="2" name="Title 1"/>
          <p:cNvSpPr>
            <a:spLocks noGrp="1"/>
          </p:cNvSpPr>
          <p:nvPr>
            <p:ph type="title"/>
          </p:nvPr>
        </p:nvSpPr>
        <p:spPr/>
        <p:txBody>
          <a:bodyPr>
            <a:normAutofit/>
          </a:bodyPr>
          <a:lstStyle/>
          <a:p>
            <a:r>
              <a:rPr lang="en-US" dirty="0" smtClean="0"/>
              <a:t>Governor’s Consistency Review</a:t>
            </a:r>
            <a:endParaRPr lang="en-US" dirty="0"/>
          </a:p>
        </p:txBody>
      </p:sp>
    </p:spTree>
    <p:extLst>
      <p:ext uri="{BB962C8B-B14F-4D97-AF65-F5344CB8AC3E}">
        <p14:creationId xmlns:p14="http://schemas.microsoft.com/office/powerpoint/2010/main" val="35164613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2438400"/>
          </a:xfrm>
        </p:spPr>
        <p:txBody>
          <a:bodyPr>
            <a:normAutofit/>
          </a:bodyPr>
          <a:lstStyle/>
          <a:p>
            <a:pPr algn="ctr"/>
            <a:r>
              <a:rPr lang="en-US" u="sng" dirty="0" smtClean="0"/>
              <a:t>BLM and Forest Service Plan Amendments…Why Two Plan Amendments?</a:t>
            </a:r>
            <a:endParaRPr lang="en-US" u="sng" dirty="0"/>
          </a:p>
        </p:txBody>
      </p:sp>
      <p:sp>
        <p:nvSpPr>
          <p:cNvPr id="3" name="Subtitle 2"/>
          <p:cNvSpPr>
            <a:spLocks noGrp="1"/>
          </p:cNvSpPr>
          <p:nvPr>
            <p:ph type="subTitle" idx="1"/>
          </p:nvPr>
        </p:nvSpPr>
        <p:spPr/>
        <p:txBody>
          <a:bodyPr/>
          <a:lstStyle/>
          <a:p>
            <a:r>
              <a:rPr lang="en-US" dirty="0"/>
              <a:t>Sagebrush Ecosystem Council Presentation</a:t>
            </a:r>
          </a:p>
          <a:p>
            <a:r>
              <a:rPr lang="en-US" dirty="0"/>
              <a:t>June 12, 2015</a:t>
            </a:r>
          </a:p>
          <a:p>
            <a:endParaRPr lang="en-US" dirty="0"/>
          </a:p>
        </p:txBody>
      </p:sp>
    </p:spTree>
    <p:extLst>
      <p:ext uri="{BB962C8B-B14F-4D97-AF65-F5344CB8AC3E}">
        <p14:creationId xmlns:p14="http://schemas.microsoft.com/office/powerpoint/2010/main" val="10575656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anose="05000000000000000000" pitchFamily="2" charset="2"/>
              <a:buChar char="Ø"/>
            </a:pPr>
            <a:r>
              <a:rPr lang="en-US" sz="3600" dirty="0" smtClean="0"/>
              <a:t>Different Planning Regulations:</a:t>
            </a:r>
          </a:p>
          <a:p>
            <a:pPr marL="109728" indent="0">
              <a:buNone/>
            </a:pPr>
            <a:endParaRPr lang="en-US" sz="3600" dirty="0" smtClean="0"/>
          </a:p>
          <a:p>
            <a:pPr lvl="1">
              <a:buFont typeface="Wingdings" panose="05000000000000000000" pitchFamily="2" charset="2"/>
              <a:buChar char="v"/>
            </a:pPr>
            <a:r>
              <a:rPr lang="en-US" sz="3600" dirty="0" smtClean="0"/>
              <a:t>BLM is under Federal Land Policy and Management Act (FLPMA)</a:t>
            </a:r>
          </a:p>
          <a:p>
            <a:pPr marL="393192" lvl="1" indent="0">
              <a:buNone/>
            </a:pPr>
            <a:endParaRPr lang="en-US" sz="3600" dirty="0" smtClean="0"/>
          </a:p>
          <a:p>
            <a:pPr lvl="1">
              <a:buFont typeface="Wingdings" panose="05000000000000000000" pitchFamily="2" charset="2"/>
              <a:buChar char="v"/>
            </a:pPr>
            <a:r>
              <a:rPr lang="en-US" sz="3600" dirty="0" smtClean="0"/>
              <a:t>Forest Service is under National Forest Management Act (NFMA)</a:t>
            </a:r>
          </a:p>
          <a:p>
            <a:endParaRPr lang="en-US" dirty="0"/>
          </a:p>
        </p:txBody>
      </p:sp>
      <p:sp>
        <p:nvSpPr>
          <p:cNvPr id="3" name="Title 2"/>
          <p:cNvSpPr>
            <a:spLocks noGrp="1"/>
          </p:cNvSpPr>
          <p:nvPr>
            <p:ph type="title"/>
          </p:nvPr>
        </p:nvSpPr>
        <p:spPr>
          <a:xfrm>
            <a:off x="457200" y="304800"/>
            <a:ext cx="8229600" cy="1143000"/>
          </a:xfrm>
        </p:spPr>
        <p:txBody>
          <a:bodyPr>
            <a:normAutofit fontScale="90000"/>
          </a:bodyPr>
          <a:lstStyle/>
          <a:p>
            <a:pPr algn="ctr"/>
            <a:r>
              <a:rPr lang="en-US" u="sng" dirty="0" smtClean="0"/>
              <a:t>BLM &amp; Forest Service Plan Amendments</a:t>
            </a:r>
            <a:endParaRPr lang="en-US" u="sng" dirty="0"/>
          </a:p>
        </p:txBody>
      </p:sp>
    </p:spTree>
    <p:extLst>
      <p:ext uri="{BB962C8B-B14F-4D97-AF65-F5344CB8AC3E}">
        <p14:creationId xmlns:p14="http://schemas.microsoft.com/office/powerpoint/2010/main" val="3983118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t>Draft RMPA/Draft EIS has an Appendix which identified that the Forest Service would have a separate Plan Amendment and portrayed an example of how it would look.</a:t>
            </a:r>
          </a:p>
          <a:p>
            <a:pPr>
              <a:buFont typeface="Wingdings" panose="05000000000000000000" pitchFamily="2" charset="2"/>
              <a:buChar char="Ø"/>
            </a:pPr>
            <a:endParaRPr lang="en-US" dirty="0"/>
          </a:p>
          <a:p>
            <a:pPr>
              <a:buFont typeface="Wingdings" panose="05000000000000000000" pitchFamily="2" charset="2"/>
              <a:buChar char="Ø"/>
            </a:pPr>
            <a:r>
              <a:rPr lang="en-US" dirty="0" smtClean="0"/>
              <a:t>Although there are two separate plan amendments in Chapter 2 of the Proposed Plan, they are </a:t>
            </a:r>
            <a:r>
              <a:rPr lang="en-US" smtClean="0"/>
              <a:t>analyzed under one EIS.</a:t>
            </a:r>
            <a:endParaRPr lang="en-US" dirty="0"/>
          </a:p>
        </p:txBody>
      </p:sp>
      <p:sp>
        <p:nvSpPr>
          <p:cNvPr id="3" name="Title 2"/>
          <p:cNvSpPr>
            <a:spLocks noGrp="1"/>
          </p:cNvSpPr>
          <p:nvPr>
            <p:ph type="title"/>
          </p:nvPr>
        </p:nvSpPr>
        <p:spPr/>
        <p:txBody>
          <a:bodyPr>
            <a:normAutofit fontScale="90000"/>
          </a:bodyPr>
          <a:lstStyle/>
          <a:p>
            <a:pPr algn="ctr"/>
            <a:r>
              <a:rPr lang="en-US" u="sng" dirty="0"/>
              <a:t>BLM &amp; Forest Service Plan Amendments</a:t>
            </a:r>
            <a:endParaRPr lang="en-US" dirty="0"/>
          </a:p>
        </p:txBody>
      </p:sp>
    </p:spTree>
    <p:extLst>
      <p:ext uri="{BB962C8B-B14F-4D97-AF65-F5344CB8AC3E}">
        <p14:creationId xmlns:p14="http://schemas.microsoft.com/office/powerpoint/2010/main" val="18913593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t>BLM planning requires Goals, Objectives, and Management Actions</a:t>
            </a:r>
          </a:p>
          <a:p>
            <a:pPr>
              <a:buFont typeface="Wingdings" panose="05000000000000000000" pitchFamily="2" charset="2"/>
              <a:buChar char="Ø"/>
            </a:pPr>
            <a:r>
              <a:rPr lang="en-US" dirty="0" smtClean="0"/>
              <a:t>Forest Service planning requires Desired Future Conditions, Objectives, and Standards/Guidelines.</a:t>
            </a:r>
          </a:p>
          <a:p>
            <a:pPr>
              <a:buFont typeface="Wingdings" panose="05000000000000000000" pitchFamily="2" charset="2"/>
              <a:buChar char="Ø"/>
            </a:pPr>
            <a:r>
              <a:rPr lang="en-US" dirty="0" smtClean="0"/>
              <a:t>Forest Service has a “style guide” for crafting language for their planning requirements, BLM does not.</a:t>
            </a:r>
            <a:endParaRPr lang="en-US" dirty="0"/>
          </a:p>
        </p:txBody>
      </p:sp>
      <p:sp>
        <p:nvSpPr>
          <p:cNvPr id="3" name="Title 2"/>
          <p:cNvSpPr>
            <a:spLocks noGrp="1"/>
          </p:cNvSpPr>
          <p:nvPr>
            <p:ph type="title"/>
          </p:nvPr>
        </p:nvSpPr>
        <p:spPr/>
        <p:txBody>
          <a:bodyPr>
            <a:normAutofit fontScale="90000"/>
          </a:bodyPr>
          <a:lstStyle/>
          <a:p>
            <a:pPr algn="ctr"/>
            <a:r>
              <a:rPr lang="en-US" u="sng" dirty="0"/>
              <a:t>BLM &amp; Forest Service Plan Amendments</a:t>
            </a:r>
            <a:endParaRPr lang="en-US" dirty="0"/>
          </a:p>
        </p:txBody>
      </p:sp>
    </p:spTree>
    <p:extLst>
      <p:ext uri="{BB962C8B-B14F-4D97-AF65-F5344CB8AC3E}">
        <p14:creationId xmlns:p14="http://schemas.microsoft.com/office/powerpoint/2010/main" val="92945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Font typeface="Wingdings" panose="05000000000000000000" pitchFamily="2" charset="2"/>
              <a:buChar char="Ø"/>
            </a:pPr>
            <a:r>
              <a:rPr lang="en-US" dirty="0" smtClean="0"/>
              <a:t>Basically, the Forest Service and BLM plans provide for similar conservation for Greater Sage-Grouse.</a:t>
            </a:r>
          </a:p>
          <a:p>
            <a:pPr>
              <a:buFont typeface="Wingdings" panose="05000000000000000000" pitchFamily="2" charset="2"/>
              <a:buChar char="Ø"/>
            </a:pPr>
            <a:r>
              <a:rPr lang="en-US" dirty="0" smtClean="0"/>
              <a:t>All allocation decisions are identical.</a:t>
            </a:r>
          </a:p>
          <a:p>
            <a:pPr>
              <a:buFont typeface="Wingdings" panose="05000000000000000000" pitchFamily="2" charset="2"/>
              <a:buChar char="Ø"/>
            </a:pPr>
            <a:r>
              <a:rPr lang="en-US" dirty="0" smtClean="0"/>
              <a:t>Coordination decisions (coordination with SETT) and  future processes (prioritization for actions and recommended withdrawals) are not required planning decisions for the Forest Service.  </a:t>
            </a:r>
          </a:p>
          <a:p>
            <a:pPr>
              <a:buFont typeface="Wingdings" panose="05000000000000000000" pitchFamily="2" charset="2"/>
              <a:buChar char="Ø"/>
            </a:pPr>
            <a:r>
              <a:rPr lang="en-US" dirty="0" smtClean="0"/>
              <a:t>Much of this information will be addressed in the Forest Service Record of Decision.</a:t>
            </a:r>
          </a:p>
          <a:p>
            <a:pPr>
              <a:buFont typeface="Wingdings" panose="05000000000000000000" pitchFamily="2" charset="2"/>
              <a:buChar char="Ø"/>
            </a:pPr>
            <a:endParaRPr lang="en-US" dirty="0"/>
          </a:p>
        </p:txBody>
      </p:sp>
      <p:sp>
        <p:nvSpPr>
          <p:cNvPr id="3" name="Title 2"/>
          <p:cNvSpPr>
            <a:spLocks noGrp="1"/>
          </p:cNvSpPr>
          <p:nvPr>
            <p:ph type="title"/>
          </p:nvPr>
        </p:nvSpPr>
        <p:spPr/>
        <p:txBody>
          <a:bodyPr>
            <a:normAutofit fontScale="90000"/>
          </a:bodyPr>
          <a:lstStyle/>
          <a:p>
            <a:pPr algn="ctr"/>
            <a:r>
              <a:rPr lang="en-US" u="sng" dirty="0"/>
              <a:t>BLM &amp; Forest Service Plan Amendments</a:t>
            </a:r>
            <a:endParaRPr lang="en-US" dirty="0"/>
          </a:p>
        </p:txBody>
      </p:sp>
    </p:spTree>
    <p:extLst>
      <p:ext uri="{BB962C8B-B14F-4D97-AF65-F5344CB8AC3E}">
        <p14:creationId xmlns:p14="http://schemas.microsoft.com/office/powerpoint/2010/main" val="5891176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endParaRPr lang="en-US" sz="3600" dirty="0" smtClean="0"/>
          </a:p>
          <a:p>
            <a:pPr marL="109728" indent="0" algn="ctr">
              <a:buNone/>
            </a:pPr>
            <a:endParaRPr lang="en-US" sz="3600" dirty="0"/>
          </a:p>
          <a:p>
            <a:pPr marL="109728" indent="0" algn="ctr">
              <a:buNone/>
            </a:pPr>
            <a:endParaRPr lang="en-US" sz="3600" dirty="0" smtClean="0"/>
          </a:p>
          <a:p>
            <a:pPr marL="109728" indent="0" algn="ctr">
              <a:buNone/>
            </a:pPr>
            <a:r>
              <a:rPr lang="en-US" sz="3600" dirty="0" smtClean="0"/>
              <a:t>Questions</a:t>
            </a:r>
            <a:r>
              <a:rPr lang="en-US" sz="3600" dirty="0"/>
              <a:t>??</a:t>
            </a:r>
          </a:p>
          <a:p>
            <a:endParaRPr lang="en-US" dirty="0"/>
          </a:p>
        </p:txBody>
      </p:sp>
      <p:sp>
        <p:nvSpPr>
          <p:cNvPr id="3" name="Title 2"/>
          <p:cNvSpPr>
            <a:spLocks noGrp="1"/>
          </p:cNvSpPr>
          <p:nvPr>
            <p:ph type="title"/>
          </p:nvPr>
        </p:nvSpPr>
        <p:spPr/>
        <p:txBody>
          <a:bodyPr>
            <a:normAutofit fontScale="90000"/>
          </a:bodyPr>
          <a:lstStyle/>
          <a:p>
            <a:pPr algn="ctr"/>
            <a:r>
              <a:rPr lang="en-US" u="sng" dirty="0"/>
              <a:t>BLM &amp; Forest Service Plan Amendments</a:t>
            </a:r>
            <a:endParaRPr lang="en-US" dirty="0"/>
          </a:p>
        </p:txBody>
      </p:sp>
    </p:spTree>
    <p:extLst>
      <p:ext uri="{BB962C8B-B14F-4D97-AF65-F5344CB8AC3E}">
        <p14:creationId xmlns:p14="http://schemas.microsoft.com/office/powerpoint/2010/main" val="20712627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buFont typeface="Wingdings" panose="05000000000000000000" pitchFamily="2" charset="2"/>
              <a:buChar char="Ø"/>
            </a:pPr>
            <a:r>
              <a:rPr lang="en-US" sz="3200" dirty="0" smtClean="0"/>
              <a:t>One process that applies to both BLM and the Forest Service.</a:t>
            </a:r>
          </a:p>
          <a:p>
            <a:pPr marL="109728" indent="0">
              <a:buNone/>
            </a:pPr>
            <a:endParaRPr lang="en-US" sz="3200" dirty="0" smtClean="0"/>
          </a:p>
          <a:p>
            <a:pPr>
              <a:buFont typeface="Wingdings" panose="05000000000000000000" pitchFamily="2" charset="2"/>
              <a:buChar char="Ø"/>
            </a:pPr>
            <a:r>
              <a:rPr lang="en-US" sz="3200" dirty="0" smtClean="0"/>
              <a:t>For this planning effort, the Forest Service has waived their objection procedures under 36 CFR 219.59, and adopted the BLM’s protest procedures outlined in 43 CFR 1610.5-2.</a:t>
            </a:r>
            <a:endParaRPr lang="en-US" sz="3200" dirty="0"/>
          </a:p>
        </p:txBody>
      </p:sp>
      <p:sp>
        <p:nvSpPr>
          <p:cNvPr id="2" name="Title 1"/>
          <p:cNvSpPr>
            <a:spLocks noGrp="1"/>
          </p:cNvSpPr>
          <p:nvPr>
            <p:ph type="title"/>
          </p:nvPr>
        </p:nvSpPr>
        <p:spPr>
          <a:xfrm>
            <a:off x="457200" y="381000"/>
            <a:ext cx="8229600" cy="1143000"/>
          </a:xfrm>
        </p:spPr>
        <p:txBody>
          <a:bodyPr/>
          <a:lstStyle/>
          <a:p>
            <a:pPr algn="ctr"/>
            <a:r>
              <a:rPr lang="en-US" u="sng" dirty="0" smtClean="0"/>
              <a:t>Protest Procedures</a:t>
            </a:r>
            <a:endParaRPr lang="en-US" u="sng" dirty="0"/>
          </a:p>
        </p:txBody>
      </p:sp>
    </p:spTree>
    <p:extLst>
      <p:ext uri="{BB962C8B-B14F-4D97-AF65-F5344CB8AC3E}">
        <p14:creationId xmlns:p14="http://schemas.microsoft.com/office/powerpoint/2010/main" val="1928884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09728" indent="0">
              <a:buNone/>
            </a:pPr>
            <a:endParaRPr lang="en-US" dirty="0" smtClean="0"/>
          </a:p>
          <a:p>
            <a:pPr>
              <a:buFont typeface="Wingdings" panose="05000000000000000000" pitchFamily="2" charset="2"/>
              <a:buChar char="Ø"/>
            </a:pPr>
            <a:r>
              <a:rPr lang="en-US" dirty="0" smtClean="0"/>
              <a:t>Must have previously participated in the Planning Process.</a:t>
            </a:r>
          </a:p>
          <a:p>
            <a:pPr>
              <a:buFont typeface="Wingdings" panose="05000000000000000000" pitchFamily="2" charset="2"/>
              <a:buChar char="v"/>
            </a:pPr>
            <a:endParaRPr lang="en-US" dirty="0" smtClean="0"/>
          </a:p>
          <a:p>
            <a:pPr>
              <a:buFont typeface="Wingdings" panose="05000000000000000000" pitchFamily="2" charset="2"/>
              <a:buChar char="Ø"/>
            </a:pPr>
            <a:r>
              <a:rPr lang="en-US" dirty="0" smtClean="0"/>
              <a:t>Has an interest which is or may be adversely affected by the planning decisions.</a:t>
            </a:r>
          </a:p>
          <a:p>
            <a:pPr marL="109728" indent="0">
              <a:buNone/>
            </a:pPr>
            <a:endParaRPr lang="en-US" dirty="0" smtClean="0"/>
          </a:p>
          <a:p>
            <a:pPr>
              <a:buFont typeface="Wingdings" panose="05000000000000000000" pitchFamily="2" charset="2"/>
              <a:buChar char="Ø"/>
            </a:pPr>
            <a:r>
              <a:rPr lang="en-US" dirty="0" smtClean="0"/>
              <a:t>A protest may raise only those issues which were submitted for the record during the planning process.</a:t>
            </a:r>
          </a:p>
          <a:p>
            <a:pPr lvl="1">
              <a:buFont typeface="Wingdings" panose="05000000000000000000" pitchFamily="2" charset="2"/>
              <a:buChar char="Ø"/>
            </a:pPr>
            <a:endParaRPr lang="en-US" dirty="0"/>
          </a:p>
        </p:txBody>
      </p:sp>
      <p:sp>
        <p:nvSpPr>
          <p:cNvPr id="2" name="Title 1"/>
          <p:cNvSpPr>
            <a:spLocks noGrp="1"/>
          </p:cNvSpPr>
          <p:nvPr>
            <p:ph type="title"/>
          </p:nvPr>
        </p:nvSpPr>
        <p:spPr/>
        <p:txBody>
          <a:bodyPr>
            <a:normAutofit fontScale="90000"/>
          </a:bodyPr>
          <a:lstStyle/>
          <a:p>
            <a:pPr algn="ctr"/>
            <a:r>
              <a:rPr lang="en-US" u="sng" dirty="0" smtClean="0"/>
              <a:t>Protest Procedures</a:t>
            </a:r>
            <a:br>
              <a:rPr lang="en-US" u="sng" dirty="0" smtClean="0"/>
            </a:br>
            <a:r>
              <a:rPr lang="en-US" u="sng" dirty="0" smtClean="0"/>
              <a:t>(43 CFR 1610.5-2)</a:t>
            </a:r>
            <a:endParaRPr lang="en-US" u="sng" dirty="0"/>
          </a:p>
        </p:txBody>
      </p:sp>
    </p:spTree>
    <p:extLst>
      <p:ext uri="{BB962C8B-B14F-4D97-AF65-F5344CB8AC3E}">
        <p14:creationId xmlns:p14="http://schemas.microsoft.com/office/powerpoint/2010/main" val="401377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endParaRPr lang="en-US" sz="3600" dirty="0" smtClean="0"/>
          </a:p>
          <a:p>
            <a:pPr>
              <a:buFont typeface="Wingdings" panose="05000000000000000000" pitchFamily="2" charset="2"/>
              <a:buChar char="Ø"/>
            </a:pPr>
            <a:r>
              <a:rPr lang="en-US" sz="3600" dirty="0" smtClean="0"/>
              <a:t>Protest must be in writing and filed with Washington Office BLM Director.</a:t>
            </a:r>
          </a:p>
          <a:p>
            <a:endParaRPr lang="en-US" sz="3600" dirty="0" smtClean="0"/>
          </a:p>
          <a:p>
            <a:pPr>
              <a:buFont typeface="Wingdings" panose="05000000000000000000" pitchFamily="2" charset="2"/>
              <a:buChar char="Ø"/>
            </a:pPr>
            <a:r>
              <a:rPr lang="en-US" sz="3600" dirty="0" smtClean="0"/>
              <a:t>Must be filed within 30 calendar days of the date the EPA published the notice of receipt of the FEIS (May 29, 2015) in the Federal Register.</a:t>
            </a:r>
            <a:endParaRPr lang="en-US" sz="3600" dirty="0"/>
          </a:p>
        </p:txBody>
      </p:sp>
      <p:sp>
        <p:nvSpPr>
          <p:cNvPr id="2" name="Title 1"/>
          <p:cNvSpPr>
            <a:spLocks noGrp="1"/>
          </p:cNvSpPr>
          <p:nvPr>
            <p:ph type="title"/>
          </p:nvPr>
        </p:nvSpPr>
        <p:spPr/>
        <p:txBody>
          <a:bodyPr>
            <a:normAutofit fontScale="90000"/>
          </a:bodyPr>
          <a:lstStyle/>
          <a:p>
            <a:pPr algn="ctr"/>
            <a:r>
              <a:rPr lang="en-US" u="sng" dirty="0" smtClean="0"/>
              <a:t>Protest Procedures</a:t>
            </a:r>
            <a:br>
              <a:rPr lang="en-US" u="sng" dirty="0" smtClean="0"/>
            </a:br>
            <a:r>
              <a:rPr lang="en-US" u="sng" dirty="0" smtClean="0"/>
              <a:t>(43 CFR 1610.5-2)</a:t>
            </a:r>
            <a:endParaRPr lang="en-US" u="sng" dirty="0"/>
          </a:p>
        </p:txBody>
      </p:sp>
    </p:spTree>
    <p:extLst>
      <p:ext uri="{BB962C8B-B14F-4D97-AF65-F5344CB8AC3E}">
        <p14:creationId xmlns:p14="http://schemas.microsoft.com/office/powerpoint/2010/main" val="1937537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endParaRPr lang="en-US" dirty="0" smtClean="0"/>
          </a:p>
          <a:p>
            <a:pPr>
              <a:buFont typeface="Wingdings" panose="05000000000000000000" pitchFamily="2" charset="2"/>
              <a:buChar char="Ø"/>
            </a:pPr>
            <a:r>
              <a:rPr lang="en-US" dirty="0" smtClean="0"/>
              <a:t>The Protest shall contain:</a:t>
            </a:r>
          </a:p>
          <a:p>
            <a:pPr lvl="1">
              <a:buFont typeface="Wingdings" panose="05000000000000000000" pitchFamily="2" charset="2"/>
              <a:buChar char="v"/>
            </a:pPr>
            <a:r>
              <a:rPr lang="en-US" dirty="0" smtClean="0"/>
              <a:t>Name, mailing address, telephone number and interest of the person filing the protest.</a:t>
            </a:r>
          </a:p>
          <a:p>
            <a:pPr lvl="1">
              <a:buFont typeface="Wingdings" panose="05000000000000000000" pitchFamily="2" charset="2"/>
              <a:buChar char="v"/>
            </a:pPr>
            <a:r>
              <a:rPr lang="en-US" dirty="0" smtClean="0"/>
              <a:t>A statement of the issue(s) being protested.</a:t>
            </a:r>
          </a:p>
          <a:p>
            <a:pPr lvl="1">
              <a:buFont typeface="Wingdings" panose="05000000000000000000" pitchFamily="2" charset="2"/>
              <a:buChar char="v"/>
            </a:pPr>
            <a:r>
              <a:rPr lang="en-US" dirty="0" smtClean="0"/>
              <a:t>A statement of the part(s) of the plan amendment being protested.</a:t>
            </a:r>
          </a:p>
          <a:p>
            <a:pPr lvl="1">
              <a:buFont typeface="Wingdings" panose="05000000000000000000" pitchFamily="2" charset="2"/>
              <a:buChar char="v"/>
            </a:pPr>
            <a:r>
              <a:rPr lang="en-US" dirty="0" smtClean="0"/>
              <a:t>A copy of all documents addressing the issue(s) that were submitted during the planning process by the protesting party or an indication of the date the issue or issues were discussed for the record.</a:t>
            </a:r>
          </a:p>
          <a:p>
            <a:pPr lvl="1">
              <a:buFont typeface="Wingdings" panose="05000000000000000000" pitchFamily="2" charset="2"/>
              <a:buChar char="v"/>
            </a:pPr>
            <a:r>
              <a:rPr lang="en-US" dirty="0" smtClean="0"/>
              <a:t>A concise statement explaining why the State Director’s decision is believed to be wrong.</a:t>
            </a:r>
          </a:p>
          <a:p>
            <a:pPr lvl="1">
              <a:buFont typeface="Wingdings" panose="05000000000000000000" pitchFamily="2" charset="2"/>
              <a:buChar char="v"/>
            </a:pPr>
            <a:endParaRPr lang="en-US" dirty="0"/>
          </a:p>
        </p:txBody>
      </p:sp>
      <p:sp>
        <p:nvSpPr>
          <p:cNvPr id="2" name="Title 1"/>
          <p:cNvSpPr>
            <a:spLocks noGrp="1"/>
          </p:cNvSpPr>
          <p:nvPr>
            <p:ph type="title"/>
          </p:nvPr>
        </p:nvSpPr>
        <p:spPr/>
        <p:txBody>
          <a:bodyPr>
            <a:normAutofit fontScale="90000"/>
          </a:bodyPr>
          <a:lstStyle/>
          <a:p>
            <a:pPr algn="ctr"/>
            <a:r>
              <a:rPr lang="en-US" u="sng" dirty="0" smtClean="0"/>
              <a:t>Protest Procedures</a:t>
            </a:r>
            <a:br>
              <a:rPr lang="en-US" u="sng" dirty="0" smtClean="0"/>
            </a:br>
            <a:r>
              <a:rPr lang="en-US" u="sng" dirty="0" smtClean="0"/>
              <a:t>(43 CFR 1610.5-2)</a:t>
            </a:r>
            <a:endParaRPr lang="en-US" u="sng" dirty="0"/>
          </a:p>
        </p:txBody>
      </p:sp>
    </p:spTree>
    <p:extLst>
      <p:ext uri="{BB962C8B-B14F-4D97-AF65-F5344CB8AC3E}">
        <p14:creationId xmlns:p14="http://schemas.microsoft.com/office/powerpoint/2010/main" val="1269379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smtClean="0"/>
              <a:t>The Director shall promptly render a decision of the protest.</a:t>
            </a:r>
          </a:p>
          <a:p>
            <a:pPr>
              <a:buFont typeface="Wingdings" panose="05000000000000000000" pitchFamily="2" charset="2"/>
              <a:buChar char="Ø"/>
            </a:pPr>
            <a:r>
              <a:rPr lang="en-US" dirty="0" smtClean="0"/>
              <a:t>The decision shall be in writing and shall set forth the reasons for the decision.</a:t>
            </a:r>
          </a:p>
          <a:p>
            <a:pPr>
              <a:buFont typeface="Wingdings" panose="05000000000000000000" pitchFamily="2" charset="2"/>
              <a:buChar char="Ø"/>
            </a:pPr>
            <a:r>
              <a:rPr lang="en-US" dirty="0" smtClean="0"/>
              <a:t>The decision shall be sent to the protesting party by certified mail, return receipt requested.</a:t>
            </a:r>
          </a:p>
          <a:p>
            <a:pPr>
              <a:buFont typeface="Wingdings" panose="05000000000000000000" pitchFamily="2" charset="2"/>
              <a:buChar char="Ø"/>
            </a:pPr>
            <a:r>
              <a:rPr lang="en-US" dirty="0" smtClean="0"/>
              <a:t>The decision of the Director shall be the final decision of the Department of the Interior (and Forest Service).</a:t>
            </a:r>
            <a:endParaRPr lang="en-US" dirty="0"/>
          </a:p>
        </p:txBody>
      </p:sp>
      <p:sp>
        <p:nvSpPr>
          <p:cNvPr id="2" name="Title 1"/>
          <p:cNvSpPr>
            <a:spLocks noGrp="1"/>
          </p:cNvSpPr>
          <p:nvPr>
            <p:ph type="title"/>
          </p:nvPr>
        </p:nvSpPr>
        <p:spPr/>
        <p:txBody>
          <a:bodyPr>
            <a:normAutofit fontScale="90000"/>
          </a:bodyPr>
          <a:lstStyle/>
          <a:p>
            <a:pPr algn="ctr"/>
            <a:r>
              <a:rPr lang="en-US" u="sng" dirty="0" smtClean="0"/>
              <a:t>Protest Procedures</a:t>
            </a:r>
            <a:br>
              <a:rPr lang="en-US" u="sng" dirty="0" smtClean="0"/>
            </a:br>
            <a:r>
              <a:rPr lang="en-US" u="sng" dirty="0" smtClean="0"/>
              <a:t>(43 CFR 1610.5-2)</a:t>
            </a:r>
            <a:endParaRPr lang="en-US" u="sng" dirty="0"/>
          </a:p>
        </p:txBody>
      </p:sp>
    </p:spTree>
    <p:extLst>
      <p:ext uri="{BB962C8B-B14F-4D97-AF65-F5344CB8AC3E}">
        <p14:creationId xmlns:p14="http://schemas.microsoft.com/office/powerpoint/2010/main" val="4153763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endParaRPr lang="en-US" sz="6000" dirty="0" smtClean="0"/>
          </a:p>
          <a:p>
            <a:pPr marL="0" indent="0" algn="ctr">
              <a:buNone/>
            </a:pPr>
            <a:r>
              <a:rPr lang="en-US" sz="6000" dirty="0" smtClean="0"/>
              <a:t>Questions??</a:t>
            </a:r>
            <a:endParaRPr lang="en-US" sz="6000" dirty="0"/>
          </a:p>
        </p:txBody>
      </p:sp>
      <p:sp>
        <p:nvSpPr>
          <p:cNvPr id="2" name="Title 1"/>
          <p:cNvSpPr>
            <a:spLocks noGrp="1"/>
          </p:cNvSpPr>
          <p:nvPr>
            <p:ph type="title"/>
          </p:nvPr>
        </p:nvSpPr>
        <p:spPr/>
        <p:txBody>
          <a:bodyPr>
            <a:normAutofit fontScale="90000"/>
          </a:bodyPr>
          <a:lstStyle/>
          <a:p>
            <a:pPr algn="ctr"/>
            <a:r>
              <a:rPr lang="en-US" u="sng" dirty="0" smtClean="0"/>
              <a:t>Protest Procedures</a:t>
            </a:r>
            <a:br>
              <a:rPr lang="en-US" u="sng" dirty="0" smtClean="0"/>
            </a:br>
            <a:r>
              <a:rPr lang="en-US" u="sng" dirty="0" smtClean="0"/>
              <a:t>(43 CFR 1610.5-2)</a:t>
            </a:r>
            <a:endParaRPr lang="en-US" u="sng" dirty="0"/>
          </a:p>
        </p:txBody>
      </p:sp>
    </p:spTree>
    <p:extLst>
      <p:ext uri="{BB962C8B-B14F-4D97-AF65-F5344CB8AC3E}">
        <p14:creationId xmlns:p14="http://schemas.microsoft.com/office/powerpoint/2010/main" val="1454488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buFont typeface="Wingdings" panose="05000000000000000000" pitchFamily="2" charset="2"/>
              <a:buChar char="Ø"/>
            </a:pPr>
            <a:r>
              <a:rPr lang="en-US" sz="4000" dirty="0" smtClean="0"/>
              <a:t>Governor’s Consistency Review applies only to the BLM under 43 CFR 1610.3-2(e). </a:t>
            </a:r>
          </a:p>
          <a:p>
            <a:pPr marL="109728" indent="0">
              <a:buNone/>
            </a:pPr>
            <a:endParaRPr lang="en-US" sz="4000" dirty="0"/>
          </a:p>
          <a:p>
            <a:pPr>
              <a:buFont typeface="Wingdings" panose="05000000000000000000" pitchFamily="2" charset="2"/>
              <a:buChar char="Ø"/>
            </a:pPr>
            <a:r>
              <a:rPr lang="en-US" sz="4000" dirty="0" smtClean="0"/>
              <a:t>The Forest Service does not have a Governor’s Consistency Review requirement in their CFRs.</a:t>
            </a:r>
            <a:endParaRPr lang="en-US" sz="4000" dirty="0"/>
          </a:p>
        </p:txBody>
      </p:sp>
      <p:sp>
        <p:nvSpPr>
          <p:cNvPr id="2" name="Title 1"/>
          <p:cNvSpPr>
            <a:spLocks noGrp="1"/>
          </p:cNvSpPr>
          <p:nvPr>
            <p:ph type="title"/>
          </p:nvPr>
        </p:nvSpPr>
        <p:spPr/>
        <p:txBody>
          <a:bodyPr>
            <a:normAutofit/>
          </a:bodyPr>
          <a:lstStyle/>
          <a:p>
            <a:r>
              <a:rPr lang="en-US" u="sng" dirty="0" smtClean="0"/>
              <a:t>Governor’s Consistency Review</a:t>
            </a:r>
            <a:endParaRPr lang="en-US" u="sng" dirty="0"/>
          </a:p>
        </p:txBody>
      </p:sp>
    </p:spTree>
    <p:extLst>
      <p:ext uri="{BB962C8B-B14F-4D97-AF65-F5344CB8AC3E}">
        <p14:creationId xmlns:p14="http://schemas.microsoft.com/office/powerpoint/2010/main" val="8600987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3200" dirty="0" smtClean="0"/>
              <a:t>May 29, 2015:  BLM submitted the Proposed Plan/FEIS to the Governor with a notification letter requesting consistency review within 60-days.</a:t>
            </a:r>
          </a:p>
          <a:p>
            <a:pPr>
              <a:buFont typeface="Wingdings" panose="05000000000000000000" pitchFamily="2" charset="2"/>
              <a:buChar char="Ø"/>
            </a:pPr>
            <a:endParaRPr lang="en-US" sz="3200" dirty="0" smtClean="0"/>
          </a:p>
          <a:p>
            <a:pPr>
              <a:buFont typeface="Wingdings" panose="05000000000000000000" pitchFamily="2" charset="2"/>
              <a:buChar char="Ø"/>
            </a:pPr>
            <a:r>
              <a:rPr lang="en-US" sz="3200" dirty="0" smtClean="0"/>
              <a:t>If the Governor does not respond within 60-days, the plan amendment shall be presumed to be consistent.</a:t>
            </a:r>
            <a:endParaRPr lang="en-US" sz="3200" dirty="0"/>
          </a:p>
        </p:txBody>
      </p:sp>
      <p:sp>
        <p:nvSpPr>
          <p:cNvPr id="2" name="Title 1"/>
          <p:cNvSpPr>
            <a:spLocks noGrp="1"/>
          </p:cNvSpPr>
          <p:nvPr>
            <p:ph type="title"/>
          </p:nvPr>
        </p:nvSpPr>
        <p:spPr/>
        <p:txBody>
          <a:bodyPr>
            <a:normAutofit/>
          </a:bodyPr>
          <a:lstStyle/>
          <a:p>
            <a:r>
              <a:rPr lang="en-US" u="sng" dirty="0" smtClean="0"/>
              <a:t>Governor’s Consistency Review</a:t>
            </a:r>
            <a:endParaRPr lang="en-US" u="sng" dirty="0"/>
          </a:p>
        </p:txBody>
      </p:sp>
    </p:spTree>
    <p:extLst>
      <p:ext uri="{BB962C8B-B14F-4D97-AF65-F5344CB8AC3E}">
        <p14:creationId xmlns:p14="http://schemas.microsoft.com/office/powerpoint/2010/main" val="13757080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TotalTime>
  <Words>790</Words>
  <Application>Microsoft Office PowerPoint</Application>
  <PresentationFormat>On-screen Show (4:3)</PresentationFormat>
  <Paragraphs>88</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The Protest Process and Governor’s Consistency Review Process</vt:lpstr>
      <vt:lpstr>Protest Procedures</vt:lpstr>
      <vt:lpstr>Protest Procedures (43 CFR 1610.5-2)</vt:lpstr>
      <vt:lpstr>Protest Procedures (43 CFR 1610.5-2)</vt:lpstr>
      <vt:lpstr>Protest Procedures (43 CFR 1610.5-2)</vt:lpstr>
      <vt:lpstr>Protest Procedures (43 CFR 1610.5-2)</vt:lpstr>
      <vt:lpstr>Protest Procedures (43 CFR 1610.5-2)</vt:lpstr>
      <vt:lpstr>Governor’s Consistency Review</vt:lpstr>
      <vt:lpstr>Governor’s Consistency Review</vt:lpstr>
      <vt:lpstr>Governor’s Consistency Review</vt:lpstr>
      <vt:lpstr>Governor’s Consistency Review</vt:lpstr>
      <vt:lpstr>Governor’s Consistency Review</vt:lpstr>
      <vt:lpstr>BLM and Forest Service Plan Amendments…Why Two Plan Amendments?</vt:lpstr>
      <vt:lpstr>BLM &amp; Forest Service Plan Amendments</vt:lpstr>
      <vt:lpstr>BLM &amp; Forest Service Plan Amendments</vt:lpstr>
      <vt:lpstr>BLM &amp; Forest Service Plan Amendments</vt:lpstr>
      <vt:lpstr>BLM &amp; Forest Service Plan Amendments</vt:lpstr>
      <vt:lpstr>BLM &amp; Forest Service Plan Amendments</vt:lpstr>
    </vt:vector>
  </TitlesOfParts>
  <Company>Bureau of Land Management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Protest Process</dc:title>
  <dc:creator>Mermejo, Lauren L</dc:creator>
  <cp:lastModifiedBy>asanchez</cp:lastModifiedBy>
  <cp:revision>14</cp:revision>
  <cp:lastPrinted>2015-06-09T22:29:35Z</cp:lastPrinted>
  <dcterms:created xsi:type="dcterms:W3CDTF">2015-06-08T17:09:19Z</dcterms:created>
  <dcterms:modified xsi:type="dcterms:W3CDTF">2015-06-09T22:29:57Z</dcterms:modified>
</cp:coreProperties>
</file>